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367" r:id="rId3"/>
    <p:sldId id="331" r:id="rId4"/>
    <p:sldId id="365" r:id="rId5"/>
    <p:sldId id="369" r:id="rId6"/>
    <p:sldId id="345" r:id="rId7"/>
    <p:sldId id="370" r:id="rId8"/>
    <p:sldId id="371" r:id="rId9"/>
    <p:sldId id="372" r:id="rId10"/>
    <p:sldId id="373" r:id="rId11"/>
    <p:sldId id="374" r:id="rId12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5" autoAdjust="0"/>
    <p:restoredTop sz="79193" autoAdjust="0"/>
  </p:normalViewPr>
  <p:slideViewPr>
    <p:cSldViewPr snapToGrid="0">
      <p:cViewPr varScale="1">
        <p:scale>
          <a:sx n="87" d="100"/>
          <a:sy n="87" d="100"/>
        </p:scale>
        <p:origin x="2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706" y="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A6805-CE46-4B69-9E9C-B1C3CD2CB1AF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6"/>
            <a:ext cx="533527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A9B90-8312-477B-8561-4D47F41819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686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9B90-8312-477B-8561-4D47F41819B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16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9B90-8312-477B-8561-4D47F41819B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724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D6C410-6D2B-4D99-8560-7B98CC678B52}" type="slidenum">
              <a:rPr lang="en-US" altLang="fr-FR" sz="1200"/>
              <a:pPr eaLnBrk="1" hangingPunct="1"/>
              <a:t>11</a:t>
            </a:fld>
            <a:endParaRPr lang="en-US" altLang="fr-FR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endParaRPr lang="ru-RU" altLang="fr-FR" sz="1400" dirty="0">
              <a:latin typeface="Arial" panose="020B06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7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9B90-8312-477B-8561-4D47F41819B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43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D6C410-6D2B-4D99-8560-7B98CC678B52}" type="slidenum">
              <a:rPr lang="en-US" altLang="fr-FR" sz="1200"/>
              <a:pPr eaLnBrk="1" hangingPunct="1"/>
              <a:t>3</a:t>
            </a:fld>
            <a:endParaRPr lang="en-US" altLang="fr-FR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endParaRPr lang="ru-RU" altLang="fr-FR" sz="1400" dirty="0">
              <a:latin typeface="Arial" panose="020B06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9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D6C410-6D2B-4D99-8560-7B98CC678B52}" type="slidenum">
              <a:rPr lang="en-US" altLang="fr-FR" sz="1200"/>
              <a:pPr eaLnBrk="1" hangingPunct="1"/>
              <a:t>4</a:t>
            </a:fld>
            <a:endParaRPr lang="en-US" altLang="fr-FR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En partant de leur quotidien. Quels fonctionnements?</a:t>
            </a:r>
          </a:p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Il est possible de prendre appui sur le tableau de positionnement transmis lors de la dernière rencontre.</a:t>
            </a:r>
          </a:p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Quels liens avec les enseignants? La vie scolaire? Les familles?</a:t>
            </a:r>
          </a:p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Des difficultés? Des points d’appui?</a:t>
            </a:r>
          </a:p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Des besoins.</a:t>
            </a:r>
            <a:endParaRPr lang="ru-RU" altLang="fr-FR" sz="1400" dirty="0">
              <a:latin typeface="Arial" panose="020B06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1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D6C410-6D2B-4D99-8560-7B98CC678B52}" type="slidenum">
              <a:rPr lang="en-US" altLang="fr-FR" sz="1200"/>
              <a:pPr eaLnBrk="1" hangingPunct="1"/>
              <a:t>5</a:t>
            </a:fld>
            <a:endParaRPr lang="en-US" altLang="fr-FR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Retour sur ce qui a été vécu: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Des difficultés rencontrées? A l’inverse, des effets bénéfiques?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Les effets du distanciel?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Qu’est qui a fait bouger les lignes? Les pratiques?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Arial" panose="020B06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Et aujourd’hui?</a:t>
            </a:r>
            <a:endParaRPr lang="ru-RU" altLang="fr-FR" sz="1400" dirty="0">
              <a:latin typeface="Arial" panose="020B06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9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2B97D3-1479-4FA4-A3F1-EF15AD2ABA06}" type="slidenum">
              <a:rPr lang="en-US" altLang="fr-FR" sz="1200"/>
              <a:pPr eaLnBrk="1" hangingPunct="1"/>
              <a:t>6</a:t>
            </a:fld>
            <a:endParaRPr lang="en-US" altLang="fr-FR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4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D6C410-6D2B-4D99-8560-7B98CC678B52}" type="slidenum">
              <a:rPr lang="en-US" altLang="fr-FR" sz="1200"/>
              <a:pPr eaLnBrk="1" hangingPunct="1"/>
              <a:t>7</a:t>
            </a:fld>
            <a:endParaRPr lang="en-US" altLang="fr-FR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endParaRPr lang="ru-RU" altLang="fr-FR" sz="1400" dirty="0">
              <a:latin typeface="Arial" panose="020B06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9B90-8312-477B-8561-4D47F41819B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98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9B90-8312-477B-8561-4D47F41819B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27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20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40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19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6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52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86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55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47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11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29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85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2B227-A4E0-4E58-B00B-5B670A87D458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38B8-7626-4EFF-8BF7-366FAE832D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912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dec91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ash91.ac-versailles.fr/continuite-pedagogiqu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BB54BD-B33F-423E-A53B-E782714D0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9" r="18244" b="-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9BAC86-CD66-41F4-AC79-A40973B7B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8932" y="5634237"/>
            <a:ext cx="1022071" cy="95013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980CBCD-498C-4889-86D7-CDB42CCA365E}"/>
              </a:ext>
            </a:extLst>
          </p:cNvPr>
          <p:cNvSpPr txBox="1">
            <a:spLocks/>
          </p:cNvSpPr>
          <p:nvPr/>
        </p:nvSpPr>
        <p:spPr>
          <a:xfrm>
            <a:off x="8027008" y="651578"/>
            <a:ext cx="3975175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 err="1">
                <a:latin typeface="Orkney Medium" panose="00000600000000000000" pitchFamily="50" charset="0"/>
              </a:rPr>
              <a:t>Jeudi</a:t>
            </a:r>
            <a:r>
              <a:rPr lang="en-US" sz="3300" dirty="0">
                <a:latin typeface="Orkney Medium" panose="00000600000000000000" pitchFamily="50" charset="0"/>
              </a:rPr>
              <a:t> 1er </a:t>
            </a:r>
            <a:r>
              <a:rPr lang="en-US" sz="3300" dirty="0" err="1">
                <a:latin typeface="Orkney Medium" panose="00000600000000000000" pitchFamily="50" charset="0"/>
              </a:rPr>
              <a:t>octobre</a:t>
            </a:r>
            <a:r>
              <a:rPr lang="en-US" sz="3300" dirty="0">
                <a:latin typeface="Orkney Medium" panose="00000600000000000000" pitchFamily="50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10999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2583F7F-92F4-4B02-9FE7-5D38E0B459C5}"/>
              </a:ext>
            </a:extLst>
          </p:cNvPr>
          <p:cNvCxnSpPr>
            <a:cxnSpLocks/>
          </p:cNvCxnSpPr>
          <p:nvPr/>
        </p:nvCxnSpPr>
        <p:spPr>
          <a:xfrm>
            <a:off x="547544" y="2703501"/>
            <a:ext cx="5476" cy="1501644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66120DB-B02C-4FC7-9194-F0091C9971CC}"/>
              </a:ext>
            </a:extLst>
          </p:cNvPr>
          <p:cNvCxnSpPr>
            <a:cxnSpLocks/>
          </p:cNvCxnSpPr>
          <p:nvPr/>
        </p:nvCxnSpPr>
        <p:spPr>
          <a:xfrm>
            <a:off x="10095816" y="522596"/>
            <a:ext cx="0" cy="1788044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503BB04-4E4D-4C72-BA9A-FE3898E050AF}"/>
              </a:ext>
            </a:extLst>
          </p:cNvPr>
          <p:cNvCxnSpPr>
            <a:cxnSpLocks/>
          </p:cNvCxnSpPr>
          <p:nvPr/>
        </p:nvCxnSpPr>
        <p:spPr>
          <a:xfrm>
            <a:off x="10095816" y="2392772"/>
            <a:ext cx="0" cy="1488865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3E531-539D-4C2A-BDFA-868CE208BC1D}"/>
              </a:ext>
            </a:extLst>
          </p:cNvPr>
          <p:cNvCxnSpPr>
            <a:cxnSpLocks/>
          </p:cNvCxnSpPr>
          <p:nvPr/>
        </p:nvCxnSpPr>
        <p:spPr>
          <a:xfrm>
            <a:off x="553020" y="4396786"/>
            <a:ext cx="0" cy="159138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A18C45C-F1B1-412B-AADA-C670B7F8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27" y="530347"/>
            <a:ext cx="4486275" cy="54578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21ED66-5A1B-495D-AA88-FF66942B6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320" y="522596"/>
            <a:ext cx="4219025" cy="5505873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31E6E3C-92D9-44E3-B372-99C0B08A8AD3}"/>
              </a:ext>
            </a:extLst>
          </p:cNvPr>
          <p:cNvCxnSpPr>
            <a:cxnSpLocks/>
          </p:cNvCxnSpPr>
          <p:nvPr/>
        </p:nvCxnSpPr>
        <p:spPr>
          <a:xfrm>
            <a:off x="10095816" y="3996166"/>
            <a:ext cx="0" cy="199200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91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55465" y="2354444"/>
            <a:ext cx="6249221" cy="4789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700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Espace réservé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700" dirty="0">
                <a:solidFill>
                  <a:schemeClr val="bg2"/>
                </a:solidFill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ddec91.org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3700" dirty="0">
              <a:solidFill>
                <a:schemeClr val="bg2"/>
              </a:solidFill>
              <a:latin typeface="Orkney Medium" panose="00000600000000000000" pitchFamily="50" charset="0"/>
              <a:ea typeface="Ebrima" panose="02000000000000000000" pitchFamily="2" charset="0"/>
              <a:cs typeface="Ebrima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3700" dirty="0">
              <a:solidFill>
                <a:schemeClr val="bg2"/>
              </a:solidFill>
              <a:latin typeface="Orkney Medium" panose="00000600000000000000" pitchFamily="50" charset="0"/>
              <a:ea typeface="Ebrima" panose="02000000000000000000" pitchFamily="2" charset="0"/>
              <a:cs typeface="Ebrima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700" dirty="0" err="1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EdInclusive</a:t>
            </a:r>
            <a:endParaRPr lang="fr-FR" sz="3700" dirty="0">
              <a:solidFill>
                <a:schemeClr val="bg2"/>
              </a:solidFill>
              <a:latin typeface="Orkney Medium" panose="00000600000000000000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827832-BBF4-45C8-82D7-5B78E76D1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603" y="0"/>
            <a:ext cx="8931397" cy="446114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A48CAD-E19F-443B-A044-7751F532C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32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498517-0EB5-4776-A982-D5D68762B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33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1AE69E-FA67-4EF3-8994-554CBA93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1" y="5091762"/>
            <a:ext cx="8196149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300" dirty="0" err="1">
                <a:latin typeface="Orkney Medium" panose="00000600000000000000" pitchFamily="50" charset="0"/>
              </a:rPr>
              <a:t>Référents</a:t>
            </a:r>
            <a:r>
              <a:rPr lang="en-US" sz="3300" dirty="0">
                <a:latin typeface="Orkney Medium" panose="00000600000000000000" pitchFamily="50" charset="0"/>
              </a:rPr>
              <a:t> </a:t>
            </a:r>
            <a:r>
              <a:rPr lang="en-US" sz="3300" dirty="0" err="1">
                <a:latin typeface="Orkney Medium" panose="00000600000000000000" pitchFamily="50" charset="0"/>
              </a:rPr>
              <a:t>Etablissements</a:t>
            </a:r>
            <a:r>
              <a:rPr lang="en-US" sz="3300" dirty="0">
                <a:latin typeface="Orkney Medium" panose="00000600000000000000" pitchFamily="50" charset="0"/>
              </a:rPr>
              <a:t> Education Inclusive</a:t>
            </a:r>
            <a:br>
              <a:rPr lang="en-US" sz="3300" dirty="0">
                <a:latin typeface="Orkney Medium" panose="00000600000000000000" pitchFamily="50" charset="0"/>
              </a:rPr>
            </a:br>
            <a:r>
              <a:rPr lang="en-US" sz="3300" dirty="0">
                <a:latin typeface="Orkney Medium" panose="00000600000000000000" pitchFamily="50" charset="0"/>
              </a:rPr>
              <a:t>2</a:t>
            </a:r>
            <a:r>
              <a:rPr lang="en-US" sz="3300" baseline="30000" dirty="0">
                <a:latin typeface="Orkney Medium" panose="00000600000000000000" pitchFamily="50" charset="0"/>
              </a:rPr>
              <a:t>nd</a:t>
            </a:r>
            <a:r>
              <a:rPr lang="en-US" sz="3300" dirty="0">
                <a:latin typeface="Orkney Medium" panose="00000600000000000000" pitchFamily="50" charset="0"/>
              </a:rPr>
              <a:t> </a:t>
            </a:r>
            <a:r>
              <a:rPr lang="en-US" sz="3300" dirty="0" err="1">
                <a:latin typeface="Orkney Medium" panose="00000600000000000000" pitchFamily="50" charset="0"/>
              </a:rPr>
              <a:t>Degré</a:t>
            </a:r>
            <a:endParaRPr lang="en-US" sz="3300" dirty="0">
              <a:latin typeface="Orkney Medium" panose="00000600000000000000" pitchFamily="50" charset="0"/>
            </a:endParaRP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6A4B586-CDB4-4C53-A4CB-FEBB423F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5050" y="5872064"/>
            <a:ext cx="882981" cy="8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0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79813" y="1909201"/>
            <a:ext cx="6249221" cy="2553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700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Bienvenue à celles et ceux qui rejoignent l’équipe.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827832-BBF4-45C8-82D7-5B78E76D1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919" y="13"/>
            <a:ext cx="4849081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A48CAD-E19F-443B-A044-7751F532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9763" y="868866"/>
            <a:ext cx="5452740" cy="4661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3700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Quelle place pour le Référent Education Inclusive au sein d’une équipe pédagogique et éducative?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827832-BBF4-45C8-82D7-5B78E76D1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2"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EA0B4F-9984-42CB-BC91-B76184175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9397" y="1274050"/>
            <a:ext cx="5679452" cy="4661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3600" i="1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Confinement…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3600" i="1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Continuité pédagogique…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3600" i="1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Déconfinement…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3600" i="1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Contexte sanitaire…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fr-FR" sz="3600" dirty="0">
              <a:latin typeface="Orkney Medium" panose="00000600000000000000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fr-FR" sz="3600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Quels retentissements pour l’école inclusive?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fr-FR" sz="3600" dirty="0">
              <a:latin typeface="Orkney Medium" panose="00000600000000000000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827832-BBF4-45C8-82D7-5B78E76D1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849" y="1654791"/>
            <a:ext cx="6313150" cy="354842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EA0B4F-9984-42CB-BC91-B76184175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22FAF9-227F-48EC-80F5-4420DB6ED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583ED5FA-73F1-4E6E-ADCA-6B3287AE1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79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79813" y="1909201"/>
            <a:ext cx="6249221" cy="2553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700" dirty="0">
                <a:latin typeface="Orkney Medium" panose="00000600000000000000" pitchFamily="50" charset="0"/>
                <a:ea typeface="Ebrima" panose="02000000000000000000" pitchFamily="2" charset="0"/>
                <a:cs typeface="Ebrima" panose="02000000000000000000" pitchFamily="2" charset="0"/>
              </a:rPr>
              <a:t>Formations 2020-2021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827832-BBF4-45C8-82D7-5B78E76D1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1184" y="13"/>
            <a:ext cx="41925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A48CAD-E19F-443B-A044-7751F532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2242" y="6092399"/>
            <a:ext cx="807514" cy="7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3636BE-0669-4DD4-A846-93D18450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16" y="0"/>
            <a:ext cx="6481767" cy="68580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6A63413-BA14-4C8E-A0AA-735EFEA76D77}"/>
              </a:ext>
            </a:extLst>
          </p:cNvPr>
          <p:cNvCxnSpPr/>
          <p:nvPr/>
        </p:nvCxnSpPr>
        <p:spPr>
          <a:xfrm>
            <a:off x="2759626" y="2387296"/>
            <a:ext cx="0" cy="111151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2583F7F-92F4-4B02-9FE7-5D38E0B459C5}"/>
              </a:ext>
            </a:extLst>
          </p:cNvPr>
          <p:cNvCxnSpPr/>
          <p:nvPr/>
        </p:nvCxnSpPr>
        <p:spPr>
          <a:xfrm>
            <a:off x="2781528" y="5562144"/>
            <a:ext cx="0" cy="111151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66120DB-B02C-4FC7-9194-F0091C9971CC}"/>
              </a:ext>
            </a:extLst>
          </p:cNvPr>
          <p:cNvCxnSpPr/>
          <p:nvPr/>
        </p:nvCxnSpPr>
        <p:spPr>
          <a:xfrm>
            <a:off x="9422335" y="2317484"/>
            <a:ext cx="0" cy="111151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503BB04-4E4D-4C72-BA9A-FE3898E050AF}"/>
              </a:ext>
            </a:extLst>
          </p:cNvPr>
          <p:cNvCxnSpPr>
            <a:cxnSpLocks/>
          </p:cNvCxnSpPr>
          <p:nvPr/>
        </p:nvCxnSpPr>
        <p:spPr>
          <a:xfrm>
            <a:off x="9409559" y="3498812"/>
            <a:ext cx="0" cy="804891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4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3636BE-0669-4DD4-A846-93D184503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510" y="793940"/>
            <a:ext cx="8668002" cy="5311186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6A63413-BA14-4C8E-A0AA-735EFEA76D77}"/>
              </a:ext>
            </a:extLst>
          </p:cNvPr>
          <p:cNvCxnSpPr>
            <a:cxnSpLocks/>
          </p:cNvCxnSpPr>
          <p:nvPr/>
        </p:nvCxnSpPr>
        <p:spPr>
          <a:xfrm>
            <a:off x="1697389" y="793940"/>
            <a:ext cx="0" cy="1719291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2583F7F-92F4-4B02-9FE7-5D38E0B459C5}"/>
              </a:ext>
            </a:extLst>
          </p:cNvPr>
          <p:cNvCxnSpPr/>
          <p:nvPr/>
        </p:nvCxnSpPr>
        <p:spPr>
          <a:xfrm>
            <a:off x="1697389" y="2612245"/>
            <a:ext cx="0" cy="1111516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66120DB-B02C-4FC7-9194-F0091C9971CC}"/>
              </a:ext>
            </a:extLst>
          </p:cNvPr>
          <p:cNvCxnSpPr>
            <a:cxnSpLocks/>
          </p:cNvCxnSpPr>
          <p:nvPr/>
        </p:nvCxnSpPr>
        <p:spPr>
          <a:xfrm>
            <a:off x="10583131" y="793940"/>
            <a:ext cx="0" cy="1560503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503BB04-4E4D-4C72-BA9A-FE3898E050AF}"/>
              </a:ext>
            </a:extLst>
          </p:cNvPr>
          <p:cNvCxnSpPr>
            <a:cxnSpLocks/>
          </p:cNvCxnSpPr>
          <p:nvPr/>
        </p:nvCxnSpPr>
        <p:spPr>
          <a:xfrm>
            <a:off x="10583131" y="2409198"/>
            <a:ext cx="0" cy="1488865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3E531-539D-4C2A-BDFA-868CE208BC1D}"/>
              </a:ext>
            </a:extLst>
          </p:cNvPr>
          <p:cNvCxnSpPr>
            <a:cxnSpLocks/>
          </p:cNvCxnSpPr>
          <p:nvPr/>
        </p:nvCxnSpPr>
        <p:spPr>
          <a:xfrm>
            <a:off x="1697389" y="3898063"/>
            <a:ext cx="0" cy="1785453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96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ersonnalisé 1">
      <a:dk1>
        <a:sysClr val="windowText" lastClr="000000"/>
      </a:dk1>
      <a:lt1>
        <a:sysClr val="window" lastClr="FFFFFF"/>
      </a:lt1>
      <a:dk2>
        <a:srgbClr val="82B1E4"/>
      </a:dk2>
      <a:lt2>
        <a:srgbClr val="DBEFF9"/>
      </a:lt2>
      <a:accent1>
        <a:srgbClr val="DBEFF9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158</Words>
  <Application>Microsoft Office PowerPoint</Application>
  <PresentationFormat>Grand écran</PresentationFormat>
  <Paragraphs>37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Orkney Medium</vt:lpstr>
      <vt:lpstr>Tw Cen MT</vt:lpstr>
      <vt:lpstr>Office Theme</vt:lpstr>
      <vt:lpstr>Présentation PowerPoint</vt:lpstr>
      <vt:lpstr>Référents Etablissements Education Inclusive 2nd Degré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Loëtitia Dalloneau</dc:creator>
  <cp:lastModifiedBy>Loëtitia Dalloneau</cp:lastModifiedBy>
  <cp:revision>13</cp:revision>
  <cp:lastPrinted>2020-09-30T13:51:45Z</cp:lastPrinted>
  <dcterms:created xsi:type="dcterms:W3CDTF">2020-09-28T08:07:30Z</dcterms:created>
  <dcterms:modified xsi:type="dcterms:W3CDTF">2020-09-30T13:58:43Z</dcterms:modified>
</cp:coreProperties>
</file>